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59" r:id="rId2"/>
    <p:sldId id="261" r:id="rId3"/>
    <p:sldId id="257" r:id="rId4"/>
    <p:sldId id="280" r:id="rId5"/>
    <p:sldId id="290" r:id="rId6"/>
    <p:sldId id="282" r:id="rId7"/>
    <p:sldId id="284" r:id="rId8"/>
    <p:sldId id="262" r:id="rId9"/>
    <p:sldId id="263" r:id="rId10"/>
    <p:sldId id="266" r:id="rId11"/>
    <p:sldId id="268" r:id="rId12"/>
    <p:sldId id="292" r:id="rId13"/>
    <p:sldId id="269" r:id="rId14"/>
    <p:sldId id="272" r:id="rId15"/>
    <p:sldId id="294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1D396-2A82-4308-B5B8-96FAA06FB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F628C-E070-42D5-90AF-3CB6405A2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C5A91-334C-4ACF-B733-82D85ECC6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E2084-08C4-4C41-8C4B-975392201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17739-A521-48E0-A20D-C9C17A2A2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80C05-56EB-498E-A20C-011D0265C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A168D-4B4A-4908-A2A9-E10BE58A2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13F58-6BC7-46F6-B031-D8318C485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2A68C-0D1A-4237-9C05-BA68BF7A2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075D1-A1F9-4760-A260-DB4CC8119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9341C-E6C9-4499-9514-94499E4F5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A5DB1-B927-4519-8B46-E80A83BF1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2F04649-93BD-4986-A9AB-8C14A7AA1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7150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9900FF"/>
                </a:solidFill>
              </a:rPr>
              <a:t>Bức tranh vẽ cảnh gì?</a:t>
            </a:r>
          </a:p>
        </p:txBody>
      </p:sp>
      <p:pic>
        <p:nvPicPr>
          <p:cNvPr id="2051" name="Picture 3" descr="DSC00792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5638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/>
            </a:r>
            <a:br>
              <a:rPr lang="en-US" sz="2800" smtClean="0"/>
            </a:br>
            <a:r>
              <a:rPr lang="en-US" sz="2800" u="sng" smtClean="0"/>
              <a:t>Tập đọc</a:t>
            </a:r>
            <a:r>
              <a:rPr lang="en-US" sz="2800" smtClean="0"/>
              <a:t>:</a:t>
            </a:r>
            <a:br>
              <a:rPr lang="en-US" sz="2800" smtClean="0"/>
            </a:br>
            <a:r>
              <a:rPr lang="en-US" sz="2800" smtClean="0"/>
              <a:t>Rất nhiều mặt trăng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u="sng" smtClean="0">
                <a:solidFill>
                  <a:srgbClr val="FF0066"/>
                </a:solidFill>
              </a:rPr>
              <a:t>2. Tìm hiểu bài: </a:t>
            </a:r>
            <a:r>
              <a:rPr lang="en-US" smtClean="0"/>
              <a:t>Tiếp tục đọc thầm đoạn 2 và thảo luận nhóm bốn trả lời câu hỏi sau:</a:t>
            </a:r>
          </a:p>
          <a:p>
            <a:pPr eaLnBrk="1" hangingPunct="1">
              <a:buFontTx/>
              <a:buNone/>
            </a:pPr>
            <a:r>
              <a:rPr lang="en-US" smtClean="0"/>
              <a:t>     </a:t>
            </a:r>
            <a:r>
              <a:rPr lang="en-US" smtClean="0">
                <a:solidFill>
                  <a:srgbClr val="FF0066"/>
                </a:solidFill>
              </a:rPr>
              <a:t>Tìm những chi tiết cho thấy cách nghĩ của cô công chúa nhỏ về mặt trăng rất khác với cách nghĩ của người lớn?</a:t>
            </a:r>
            <a:endParaRPr lang="en-US" b="1" u="sng" smtClean="0">
              <a:solidFill>
                <a:srgbClr val="FF0066"/>
              </a:solidFill>
            </a:endParaRP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/>
            </a:r>
            <a:br>
              <a:rPr lang="en-US" sz="3200" smtClean="0"/>
            </a:br>
            <a:r>
              <a:rPr lang="en-US" sz="3200" u="sng" smtClean="0"/>
              <a:t>Tập đọc</a:t>
            </a:r>
            <a:r>
              <a:rPr lang="en-US" sz="3200" smtClean="0"/>
              <a:t>: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895600" y="1371600"/>
            <a:ext cx="3581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Rất  nhiều mặt trăng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4343400" y="21336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838200" y="19812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FF0066"/>
                </a:solidFill>
              </a:rPr>
              <a:t>1. Luyện đọc: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914400" y="26670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xinh xinh,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514600" y="266700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lo lắng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838200" y="31242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mặt trăng,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2362200" y="3124200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giường bệnh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04800" y="3733800"/>
            <a:ext cx="4191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  Nhưng ai nấy đều nói là đòi hỏi của công chúa không thể thực hiện được  vì mặt trăng ở rất xa  và to gấp hàng nghìn lần đất nước của nhà vua.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2232025" y="4419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V="1">
            <a:off x="2286000" y="45720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1089025" y="4876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 flipV="1">
            <a:off x="1066800" y="4953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4495800" y="1981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FF0066"/>
                </a:solidFill>
              </a:rPr>
              <a:t>2. Tìm hiểu bài</a:t>
            </a:r>
            <a:endParaRPr lang="en-US" sz="2400"/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4724400" y="26670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To hơn móng tay</a:t>
            </a:r>
            <a:r>
              <a:rPr lang="en-US"/>
              <a:t> </a:t>
            </a: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4724400" y="3200400"/>
            <a:ext cx="2895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Treo ngang ngọn cây</a:t>
            </a: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4800600" y="37338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Làm bằng vàng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0" grpId="0"/>
      <p:bldP spid="30741" grpId="0"/>
      <p:bldP spid="307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/>
            </a:r>
            <a:br>
              <a:rPr lang="en-US" sz="2800" smtClean="0"/>
            </a:br>
            <a:r>
              <a:rPr lang="en-US" sz="2800" u="sng" smtClean="0"/>
              <a:t>Tập đọc</a:t>
            </a:r>
            <a:r>
              <a:rPr lang="en-US" sz="2800" smtClean="0"/>
              <a:t>:</a:t>
            </a:r>
            <a:br>
              <a:rPr lang="en-US" sz="2800" smtClean="0"/>
            </a:br>
            <a:r>
              <a:rPr lang="en-US" sz="2800" smtClean="0"/>
              <a:t>Rất nhiều mặt trăng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u="sng" smtClean="0">
                <a:solidFill>
                  <a:srgbClr val="FF0066"/>
                </a:solidFill>
              </a:rPr>
              <a:t>2. Tìm hiểu bài: </a:t>
            </a:r>
            <a:r>
              <a:rPr lang="en-US" smtClean="0"/>
              <a:t>Tiếp tục đọc thầm đoạn 2 và thảo luận nhóm bốn trả lời câu hỏi sau:</a:t>
            </a:r>
          </a:p>
          <a:p>
            <a:pPr eaLnBrk="1" hangingPunct="1">
              <a:buFontTx/>
              <a:buNone/>
            </a:pPr>
            <a:r>
              <a:rPr lang="en-US" smtClean="0"/>
              <a:t>     </a:t>
            </a:r>
            <a:r>
              <a:rPr lang="en-US" smtClean="0">
                <a:solidFill>
                  <a:srgbClr val="FF0066"/>
                </a:solidFill>
              </a:rPr>
              <a:t>Tìm những chi tiết cho thấy cách nghĩ của cô công chúa nhỏ về mặt trăng rất khác với cách nghĩ của người lớn?</a:t>
            </a:r>
            <a:endParaRPr lang="en-US" b="1" u="sng" smtClean="0">
              <a:solidFill>
                <a:srgbClr val="FF0066"/>
              </a:solidFill>
            </a:endParaRPr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914400" y="4114800"/>
            <a:ext cx="74676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/>
              <a:t>Công chúa nghĩ rằng mặt tr</a:t>
            </a:r>
            <a:r>
              <a:rPr lang="vi-VN" sz="2800"/>
              <a:t>ă</a:t>
            </a:r>
            <a:r>
              <a:rPr lang="en-US" sz="2800"/>
              <a:t>ng chỉ to h</a:t>
            </a:r>
            <a:r>
              <a:rPr lang="vi-VN" sz="2800"/>
              <a:t>ơ</a:t>
            </a:r>
            <a:r>
              <a:rPr lang="en-US" sz="2800"/>
              <a:t>n móng tay của cô, mặt tr</a:t>
            </a:r>
            <a:r>
              <a:rPr lang="vi-VN" sz="2800"/>
              <a:t>ă</a:t>
            </a:r>
            <a:r>
              <a:rPr lang="en-US" sz="2800"/>
              <a:t>ng ngang qua ngọn cây tr</a:t>
            </a:r>
            <a:r>
              <a:rPr lang="vi-VN" sz="2800"/>
              <a:t>ư</a:t>
            </a:r>
            <a:r>
              <a:rPr lang="en-US" sz="2800"/>
              <a:t>ớc cửa sổ và </a:t>
            </a:r>
            <a:r>
              <a:rPr lang="vi-VN" sz="2800"/>
              <a:t>đư</a:t>
            </a:r>
            <a:r>
              <a:rPr lang="en-US" sz="2800"/>
              <a:t>ợc làm bằng vàng.</a:t>
            </a:r>
          </a:p>
          <a:p>
            <a:pPr>
              <a:spcBef>
                <a:spcPct val="50000"/>
              </a:spcBef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/>
            </a:r>
            <a:br>
              <a:rPr lang="en-US" sz="2800" smtClean="0"/>
            </a:br>
            <a:r>
              <a:rPr lang="en-US" sz="2800" u="sng" smtClean="0"/>
              <a:t>Tập đọc</a:t>
            </a:r>
            <a:r>
              <a:rPr lang="en-US" sz="2800" smtClean="0"/>
              <a:t>:</a:t>
            </a:r>
            <a:br>
              <a:rPr lang="en-US" sz="2800" smtClean="0"/>
            </a:br>
            <a:r>
              <a:rPr lang="en-US" sz="2800" smtClean="0"/>
              <a:t>Rất nhiều mặt trăng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u="sng" smtClean="0">
                <a:solidFill>
                  <a:srgbClr val="FF0066"/>
                </a:solidFill>
              </a:rPr>
              <a:t>2. Tìm hiểu bài</a:t>
            </a:r>
          </a:p>
          <a:p>
            <a:pPr eaLnBrk="1" hangingPunct="1">
              <a:buFontTx/>
              <a:buNone/>
            </a:pPr>
            <a:r>
              <a:rPr lang="en-US" smtClean="0"/>
              <a:t>    Đọc  đoạn 3 và  trả lời câu hỏi sau:</a:t>
            </a:r>
          </a:p>
          <a:p>
            <a:pPr eaLnBrk="1" hangingPunct="1">
              <a:buFontTx/>
              <a:buNone/>
            </a:pPr>
            <a:r>
              <a:rPr lang="en-US" b="1" smtClean="0">
                <a:solidFill>
                  <a:srgbClr val="FF0066"/>
                </a:solidFill>
              </a:rPr>
              <a:t>   </a:t>
            </a:r>
            <a:r>
              <a:rPr lang="en-US" smtClean="0">
                <a:solidFill>
                  <a:srgbClr val="FF0066"/>
                </a:solidFill>
              </a:rPr>
              <a:t>Chú hề làm gì để có mặt trăng cho công chúa?</a:t>
            </a: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143000" y="3581400"/>
            <a:ext cx="71628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sz="2400"/>
              <a:t> </a:t>
            </a:r>
            <a:r>
              <a:rPr lang="en-US" sz="2800"/>
              <a:t>Chú gặp bác thợ kim hoàn, </a:t>
            </a:r>
            <a:r>
              <a:rPr lang="vi-VN" sz="2800"/>
              <a:t>đ</a:t>
            </a:r>
            <a:r>
              <a:rPr lang="en-US" sz="2800"/>
              <a:t>ặt ngay một mặt tr</a:t>
            </a:r>
            <a:r>
              <a:rPr lang="vi-VN" sz="2800"/>
              <a:t>ă</a:t>
            </a:r>
            <a:r>
              <a:rPr lang="en-US" sz="2800"/>
              <a:t>ng bằng vàng, lớn h</a:t>
            </a:r>
            <a:r>
              <a:rPr lang="vi-VN" sz="2800"/>
              <a:t>ơ</a:t>
            </a:r>
            <a:r>
              <a:rPr lang="en-US" sz="2800"/>
              <a:t>n móng tay của công chúa, cho mặt tr</a:t>
            </a:r>
            <a:r>
              <a:rPr lang="vi-VN" sz="2800"/>
              <a:t>ă</a:t>
            </a:r>
            <a:r>
              <a:rPr lang="en-US" sz="2800"/>
              <a:t>ng vào sợi dây chuyền vàng </a:t>
            </a:r>
            <a:r>
              <a:rPr lang="vi-VN" sz="2800"/>
              <a:t>đ</a:t>
            </a:r>
            <a:r>
              <a:rPr lang="en-US" sz="2800"/>
              <a:t>ể công chúa </a:t>
            </a:r>
            <a:r>
              <a:rPr lang="vi-VN" sz="2800"/>
              <a:t>đ</a:t>
            </a:r>
            <a:r>
              <a:rPr lang="en-US" sz="2800"/>
              <a:t>eo vào cổ.</a:t>
            </a:r>
          </a:p>
          <a:p>
            <a:pPr>
              <a:spcBef>
                <a:spcPct val="50000"/>
              </a:spcBef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600200" y="3200400"/>
            <a:ext cx="4816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en-US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2438400"/>
            <a:ext cx="9144000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66"/>
                </a:solidFill>
              </a:rPr>
              <a:t>    </a:t>
            </a:r>
            <a:endParaRPr lang="en-US" sz="3000">
              <a:solidFill>
                <a:schemeClr val="bg1"/>
              </a:solidFill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371600"/>
            <a:ext cx="8839200" cy="460375"/>
          </a:xfrm>
          <a:noFill/>
        </p:spPr>
        <p:txBody>
          <a:bodyPr/>
          <a:lstStyle/>
          <a:p>
            <a:pPr algn="l" eaLnBrk="1" hangingPunct="1"/>
            <a:r>
              <a:rPr lang="en-US" sz="2800" b="1" u="sng" smtClean="0">
                <a:solidFill>
                  <a:srgbClr val="0000FF"/>
                </a:solidFill>
              </a:rPr>
              <a:t>Luyện đọc diễn cảm:</a:t>
            </a:r>
            <a:r>
              <a:rPr lang="en-US" sz="3200" b="1" u="sng" smtClean="0">
                <a:solidFill>
                  <a:srgbClr val="FF3300"/>
                </a:solidFill>
              </a:rPr>
              <a:t> </a:t>
            </a:r>
            <a:r>
              <a:rPr lang="en-US" sz="3200" b="1" smtClean="0">
                <a:solidFill>
                  <a:srgbClr val="FF3300"/>
                </a:solidFill>
              </a:rPr>
              <a:t>  </a:t>
            </a:r>
            <a:endParaRPr lang="en-US" sz="2800" b="1" smtClean="0">
              <a:solidFill>
                <a:schemeClr val="tx1"/>
              </a:solidFill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609600" y="2286000"/>
            <a:ext cx="7772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u="sng">
              <a:solidFill>
                <a:schemeClr val="tx2"/>
              </a:solidFill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228600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>
                <a:solidFill>
                  <a:srgbClr val="FFFF00"/>
                </a:solidFill>
                <a:latin typeface="Times New Roman" pitchFamily="18" charset="0"/>
              </a:rPr>
              <a:t>    </a:t>
            </a:r>
            <a:r>
              <a:rPr lang="en-US" sz="2400" b="1"/>
              <a:t>Thế là chú hề </a:t>
            </a:r>
            <a:r>
              <a:rPr lang="vi-VN" sz="2400" b="1"/>
              <a:t>đ</a:t>
            </a:r>
            <a:r>
              <a:rPr lang="en-US" sz="2400" b="1"/>
              <a:t>ến gặp cô chủ nhỏ của mình. Chú hứa sẽ mang mặt tr</a:t>
            </a:r>
            <a:r>
              <a:rPr lang="vi-VN" sz="2400" b="1"/>
              <a:t>ă</a:t>
            </a:r>
            <a:r>
              <a:rPr lang="en-US" sz="2400" b="1"/>
              <a:t>ng về cho cô  nh</a:t>
            </a:r>
            <a:r>
              <a:rPr lang="vi-VN" sz="2400" b="1"/>
              <a:t>ư</a:t>
            </a:r>
            <a:r>
              <a:rPr lang="en-US" sz="2400" b="1"/>
              <a:t>ng cô phải cho biết   mặt tr</a:t>
            </a:r>
            <a:r>
              <a:rPr lang="vi-VN" sz="2400" b="1"/>
              <a:t>ă</a:t>
            </a:r>
            <a:r>
              <a:rPr lang="en-US" sz="2400" b="1"/>
              <a:t>ng to bằng chừng nào. Công chúa bảo:</a:t>
            </a:r>
            <a:br>
              <a:rPr lang="en-US" sz="2400" b="1"/>
            </a:br>
            <a:r>
              <a:rPr lang="en-US" sz="2400" b="1"/>
              <a:t>  -  Chỉ to h</a:t>
            </a:r>
            <a:r>
              <a:rPr lang="vi-VN" sz="2400" b="1"/>
              <a:t>ơ</a:t>
            </a:r>
            <a:r>
              <a:rPr lang="en-US" sz="2400" b="1"/>
              <a:t>n móng tay ta, vì khi ta </a:t>
            </a:r>
            <a:r>
              <a:rPr lang="vi-VN" sz="2400" b="1"/>
              <a:t>đ</a:t>
            </a:r>
            <a:r>
              <a:rPr lang="en-US" sz="2400" b="1"/>
              <a:t>ặt ngón tay lên tr</a:t>
            </a:r>
            <a:r>
              <a:rPr lang="vi-VN" sz="2400" b="1"/>
              <a:t>ư</a:t>
            </a:r>
            <a:r>
              <a:rPr lang="en-US" sz="2400" b="1"/>
              <a:t>ớc mặt tr</a:t>
            </a:r>
            <a:r>
              <a:rPr lang="vi-VN" sz="2400" b="1"/>
              <a:t>ă</a:t>
            </a:r>
            <a:r>
              <a:rPr lang="en-US" sz="2400" b="1"/>
              <a:t>ng  thì móng tay che gần khuất mặt tr</a:t>
            </a:r>
            <a:r>
              <a:rPr lang="vi-VN" sz="2400" b="1"/>
              <a:t>ă</a:t>
            </a:r>
            <a:r>
              <a:rPr lang="en-US" sz="2400" b="1"/>
              <a:t>ng.</a:t>
            </a:r>
            <a:br>
              <a:rPr lang="en-US" sz="2400" b="1"/>
            </a:br>
            <a:r>
              <a:rPr lang="en-US" sz="2400" b="1"/>
              <a:t>   Chú hề lại hỏi:</a:t>
            </a:r>
            <a:br>
              <a:rPr lang="en-US" sz="2400" b="1"/>
            </a:br>
            <a:r>
              <a:rPr lang="en-US" sz="2400" b="1"/>
              <a:t>   -  Công chúa có biết mặt tr</a:t>
            </a:r>
            <a:r>
              <a:rPr lang="vi-VN" sz="2400" b="1"/>
              <a:t>ă</a:t>
            </a:r>
            <a:r>
              <a:rPr lang="en-US" sz="2400" b="1"/>
              <a:t>ng treo ở </a:t>
            </a:r>
            <a:r>
              <a:rPr lang="vi-VN" sz="2400" b="1"/>
              <a:t>đ</a:t>
            </a:r>
            <a:r>
              <a:rPr lang="en-US" sz="2400" b="1"/>
              <a:t>âu không?</a:t>
            </a:r>
            <a:br>
              <a:rPr lang="en-US" sz="2400" b="1"/>
            </a:br>
            <a:r>
              <a:rPr lang="en-US" sz="2400" b="1"/>
              <a:t>   Công chúa </a:t>
            </a:r>
            <a:r>
              <a:rPr lang="vi-VN" sz="2400" b="1"/>
              <a:t>đ</a:t>
            </a:r>
            <a:r>
              <a:rPr lang="en-US" sz="2400" b="1"/>
              <a:t>áp:</a:t>
            </a:r>
            <a:br>
              <a:rPr lang="en-US" sz="2400" b="1"/>
            </a:br>
            <a:r>
              <a:rPr lang="en-US" sz="2400" b="1"/>
              <a:t>   - Ta thấy </a:t>
            </a:r>
            <a:r>
              <a:rPr lang="vi-VN" sz="2400" b="1"/>
              <a:t>đ</a:t>
            </a:r>
            <a:r>
              <a:rPr lang="en-US" sz="2400" b="1"/>
              <a:t>ôi khi nó </a:t>
            </a:r>
            <a:r>
              <a:rPr lang="vi-VN" sz="2400" b="1"/>
              <a:t>đ</a:t>
            </a:r>
            <a:r>
              <a:rPr lang="en-US" sz="2400" b="1"/>
              <a:t>i ngang qua ngọn cây tr</a:t>
            </a:r>
            <a:r>
              <a:rPr lang="vi-VN" sz="2400" b="1"/>
              <a:t>ư</a:t>
            </a:r>
            <a:r>
              <a:rPr lang="en-US" sz="2400" b="1"/>
              <a:t>ớc cửa sổ.</a:t>
            </a:r>
            <a:br>
              <a:rPr lang="en-US" sz="2400" b="1"/>
            </a:br>
            <a:r>
              <a:rPr lang="en-US" sz="2400" b="1"/>
              <a:t>   Chú hề gặng hỏi thêm:</a:t>
            </a:r>
            <a:br>
              <a:rPr lang="en-US" sz="2400" b="1"/>
            </a:br>
            <a:r>
              <a:rPr lang="en-US" sz="2400" b="1"/>
              <a:t>   -  Vậy theo công chúa, mặt tr</a:t>
            </a:r>
            <a:r>
              <a:rPr lang="vi-VN" sz="2400" b="1"/>
              <a:t>ă</a:t>
            </a:r>
            <a:r>
              <a:rPr lang="en-US" sz="2400" b="1"/>
              <a:t>ng làm bằng</a:t>
            </a:r>
            <a:r>
              <a:rPr lang="en-US" sz="2400"/>
              <a:t> gì?</a:t>
            </a:r>
            <a:br>
              <a:rPr lang="en-US" sz="2400"/>
            </a:br>
            <a:r>
              <a:rPr lang="en-US" sz="2400"/>
              <a:t>   - Tất nhiên là bằng vàng rồi.</a:t>
            </a:r>
            <a:endParaRPr lang="en-US" sz="2400" u="sng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6172200" y="2971800"/>
            <a:ext cx="2133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1905000" y="3733800"/>
            <a:ext cx="114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flipV="1">
            <a:off x="4191000" y="2971800"/>
            <a:ext cx="914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2286000" y="4114800"/>
            <a:ext cx="1219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4419600" y="4800600"/>
            <a:ext cx="1219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1371600" y="5867400"/>
            <a:ext cx="990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>
            <a:off x="4800600" y="6248400"/>
            <a:ext cx="1371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4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077200" y="6553200"/>
            <a:ext cx="762000" cy="304800"/>
          </a:xfrm>
          <a:prstGeom prst="actionButtonForwardNext">
            <a:avLst/>
          </a:prstGeom>
          <a:solidFill>
            <a:srgbClr val="00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 flipH="1">
            <a:off x="2057400" y="2514600"/>
            <a:ext cx="228600" cy="4572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 flipH="1">
            <a:off x="5181600" y="2590800"/>
            <a:ext cx="152400" cy="3810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 flipH="1">
            <a:off x="8991600" y="3429000"/>
            <a:ext cx="152400" cy="3810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>
            <a:off x="1981200" y="6629400"/>
            <a:ext cx="1752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0" y="15240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/>
              <a:t> </a:t>
            </a:r>
            <a:r>
              <a:rPr lang="en-US" sz="2400">
                <a:latin typeface="Times New Roman" pitchFamily="18" charset="0"/>
              </a:rPr>
              <a:t/>
            </a:r>
            <a:br>
              <a:rPr lang="en-US" sz="2400">
                <a:latin typeface="Times New Roman" pitchFamily="18" charset="0"/>
              </a:rPr>
            </a:br>
            <a:r>
              <a:rPr lang="en-US" sz="2400" u="sng">
                <a:latin typeface="Times New Roman" pitchFamily="18" charset="0"/>
              </a:rPr>
              <a:t>Tập đọc</a:t>
            </a:r>
          </a:p>
          <a:p>
            <a:pPr algn="ctr" eaLnBrk="0" hangingPunct="0"/>
            <a:r>
              <a:rPr lang="en-US" sz="2800" b="1"/>
              <a:t>Rất nhiều mặt tr</a:t>
            </a:r>
            <a:r>
              <a:rPr lang="vi-VN" sz="2800" b="1"/>
              <a:t>ă</a:t>
            </a:r>
            <a:r>
              <a:rPr lang="en-US" sz="2800" b="1"/>
              <a:t>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 animBg="1"/>
      <p:bldP spid="35848" grpId="0" animBg="1"/>
      <p:bldP spid="35849" grpId="0" animBg="1"/>
      <p:bldP spid="35850" grpId="0" animBg="1"/>
      <p:bldP spid="35851" grpId="0" animBg="1"/>
      <p:bldP spid="35852" grpId="0" animBg="1"/>
      <p:bldP spid="35853" grpId="0" animBg="1"/>
      <p:bldP spid="35855" grpId="0" animBg="1"/>
      <p:bldP spid="35856" grpId="0" animBg="1"/>
      <p:bldP spid="35857" grpId="0" animBg="1"/>
      <p:bldP spid="358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/>
            </a:r>
            <a:br>
              <a:rPr lang="en-US" sz="3200" smtClean="0"/>
            </a:br>
            <a:r>
              <a:rPr lang="en-US" sz="3200" u="sng" smtClean="0"/>
              <a:t>Tập đọc</a:t>
            </a:r>
            <a:r>
              <a:rPr lang="en-US" sz="3200" smtClean="0"/>
              <a:t>: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895600" y="1371600"/>
            <a:ext cx="3581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Rất  nhiều mặt trăng</a:t>
            </a: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4343400" y="21336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838200" y="19812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FF0066"/>
                </a:solidFill>
              </a:rPr>
              <a:t>1. Luyện đọc: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914400" y="26670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xinh xinh,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514600" y="266700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lo lắng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838200" y="31242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mặt trăng,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2362200" y="3124200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giường bệnh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304800" y="3733800"/>
            <a:ext cx="4191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  Nhưng ai nấy đều nói là đòi hỏi của công chúa không thể thực hiện được  vì mặt trăng ở rất xa  và to gấp hàng nghìn lần đất nước của nhà vua.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2232025" y="4419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V="1">
            <a:off x="2286000" y="45720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1089025" y="4876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 flipV="1">
            <a:off x="1066800" y="4953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4495800" y="1981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FF0066"/>
                </a:solidFill>
              </a:rPr>
              <a:t>2. Tìm hiểu bài</a:t>
            </a:r>
            <a:endParaRPr lang="en-US" sz="2400"/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4724400" y="26670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To hơn móng tay</a:t>
            </a:r>
            <a:r>
              <a:rPr lang="en-US"/>
              <a:t> 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4724400" y="3200400"/>
            <a:ext cx="2895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Treo ngang ngọn cây</a:t>
            </a: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4800600" y="37338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Làm bằng vàng</a:t>
            </a:r>
          </a:p>
        </p:txBody>
      </p:sp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4724400" y="4419600"/>
            <a:ext cx="3886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Nội dung chính của bài:</a:t>
            </a:r>
          </a:p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4724400" y="4876800"/>
            <a:ext cx="3962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800" b="1"/>
              <a:t>  </a:t>
            </a:r>
            <a:r>
              <a:rPr lang="en-US" sz="2400" b="1"/>
              <a:t>Cách nghĩ của trẻ em về thế giới, về mặt tr</a:t>
            </a:r>
            <a:r>
              <a:rPr lang="vi-VN" sz="2400" b="1"/>
              <a:t>ă</a:t>
            </a:r>
            <a:r>
              <a:rPr lang="en-US" sz="2400" b="1"/>
              <a:t>ng rất ngộ nghĩnh, </a:t>
            </a:r>
            <a:r>
              <a:rPr lang="vi-VN" sz="2400" b="1"/>
              <a:t>đ</a:t>
            </a:r>
            <a:r>
              <a:rPr lang="en-US" sz="2400" b="1"/>
              <a:t>áng yêu.</a:t>
            </a:r>
          </a:p>
          <a:p>
            <a:pPr>
              <a:spcBef>
                <a:spcPct val="50000"/>
              </a:spcBef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9" grpId="0"/>
      <p:bldP spid="614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/>
            </a:r>
            <a:br>
              <a:rPr lang="en-US" sz="2800" smtClean="0"/>
            </a:br>
            <a:r>
              <a:rPr lang="en-US" sz="2800" u="sng" smtClean="0"/>
              <a:t>Tập đọc</a:t>
            </a:r>
            <a:r>
              <a:rPr lang="en-US" sz="2800" smtClean="0"/>
              <a:t>:</a:t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229600" cy="4525963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u="sng" smtClean="0">
                <a:solidFill>
                  <a:srgbClr val="FF0066"/>
                </a:solidFill>
              </a:rPr>
              <a:t>Bài tập đọc chia làm 3 đoạn:</a:t>
            </a:r>
          </a:p>
          <a:p>
            <a:pPr eaLnBrk="1" hangingPunct="1">
              <a:buFontTx/>
              <a:buNone/>
            </a:pPr>
            <a:r>
              <a:rPr lang="en-US" smtClean="0"/>
              <a:t>+ Đoạn 1: Từ đầu…đến đất nước của nhà vua.</a:t>
            </a:r>
          </a:p>
          <a:p>
            <a:pPr eaLnBrk="1" hangingPunct="1">
              <a:buFontTx/>
              <a:buNone/>
            </a:pPr>
            <a:r>
              <a:rPr lang="en-US" smtClean="0"/>
              <a:t>+ Đoạn 2: Nhà vua buồn lắm…đến bằng vàng rồi.</a:t>
            </a:r>
          </a:p>
          <a:p>
            <a:pPr eaLnBrk="1" hangingPunct="1">
              <a:buFontTx/>
              <a:buNone/>
            </a:pPr>
            <a:r>
              <a:rPr lang="en-US" smtClean="0"/>
              <a:t>+ Đoạn 3: Phần còn lại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819400" y="990600"/>
            <a:ext cx="34290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Rất  nhiều mặt trăng</a:t>
            </a:r>
          </a:p>
          <a:p>
            <a:pPr algn="ctr">
              <a:spcBef>
                <a:spcPct val="50000"/>
              </a:spcBef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nimBg="1"/>
      <p:bldP spid="235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/>
            </a:r>
            <a:br>
              <a:rPr lang="en-US" sz="3200" smtClean="0"/>
            </a:br>
            <a:r>
              <a:rPr lang="en-US" sz="3200" u="sng" smtClean="0"/>
              <a:t>Tập đọc</a:t>
            </a:r>
            <a:r>
              <a:rPr lang="en-US" sz="3200" smtClean="0"/>
              <a:t>: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2895600" y="1371600"/>
            <a:ext cx="3581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Rất  nhiều mặt trăng</a:t>
            </a:r>
          </a:p>
        </p:txBody>
      </p:sp>
      <p:sp>
        <p:nvSpPr>
          <p:cNvPr id="4100" name="Line 5"/>
          <p:cNvSpPr>
            <a:spLocks noChangeShapeType="1"/>
          </p:cNvSpPr>
          <p:nvPr/>
        </p:nvSpPr>
        <p:spPr bwMode="auto">
          <a:xfrm>
            <a:off x="4724400" y="21336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838200" y="20574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FF0066"/>
                </a:solidFill>
              </a:rPr>
              <a:t>1. Luyện đọc: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914400" y="26670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xinh xinh,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2590800" y="266700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lo lắng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838200" y="31242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mặt trăng,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2362200" y="3124200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giường bệnh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304800" y="3733800"/>
            <a:ext cx="4191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  Nhưng ai nấy đều nói là đòi hỏi của công chúa không thể thực hiện được  vì mặt trăng ở rất xa  và to gấp hàng nghìn lần đất nước của nhà vua.</a:t>
            </a:r>
          </a:p>
        </p:txBody>
      </p:sp>
      <p:sp>
        <p:nvSpPr>
          <p:cNvPr id="4107" name="Text Box 25"/>
          <p:cNvSpPr txBox="1">
            <a:spLocks noChangeArrowheads="1"/>
          </p:cNvSpPr>
          <p:nvPr/>
        </p:nvSpPr>
        <p:spPr bwMode="auto">
          <a:xfrm>
            <a:off x="2209800" y="4419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9482" name="Line 26"/>
          <p:cNvSpPr>
            <a:spLocks noChangeShapeType="1"/>
          </p:cNvSpPr>
          <p:nvPr/>
        </p:nvSpPr>
        <p:spPr bwMode="auto">
          <a:xfrm flipV="1">
            <a:off x="2514600" y="44958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9" name="Text Box 27"/>
          <p:cNvSpPr txBox="1">
            <a:spLocks noChangeArrowheads="1"/>
          </p:cNvSpPr>
          <p:nvPr/>
        </p:nvSpPr>
        <p:spPr bwMode="auto">
          <a:xfrm>
            <a:off x="1089025" y="4876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84" name="Line 28"/>
          <p:cNvSpPr>
            <a:spLocks noChangeShapeType="1"/>
          </p:cNvSpPr>
          <p:nvPr/>
        </p:nvSpPr>
        <p:spPr bwMode="auto">
          <a:xfrm flipV="1">
            <a:off x="1447800" y="48006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4" grpId="0"/>
      <p:bldP spid="19465" grpId="0"/>
      <p:bldP spid="19466" grpId="0"/>
      <p:bldP spid="19467" grpId="0"/>
      <p:bldP spid="19468" grpId="0"/>
      <p:bldP spid="19482" grpId="0" animBg="1"/>
      <p:bldP spid="1948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00200"/>
            <a:ext cx="6400800" cy="838200"/>
          </a:xfrm>
        </p:spPr>
        <p:txBody>
          <a:bodyPr/>
          <a:lstStyle/>
          <a:p>
            <a:pPr algn="l" eaLnBrk="1" hangingPunct="1"/>
            <a:r>
              <a:rPr lang="en-US" sz="3200" b="1" i="1" u="sng" smtClean="0">
                <a:solidFill>
                  <a:srgbClr val="9900FF"/>
                </a:solidFill>
              </a:rPr>
              <a:t>Tìm hiểu nghĩa của từ: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1800" b="1" i="1" smtClean="0">
                <a:solidFill>
                  <a:srgbClr val="FFFF00"/>
                </a:solidFill>
              </a:rPr>
              <a:t> 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u="sng" smtClean="0"/>
              <a:t>Tập đọc</a:t>
            </a:r>
            <a:r>
              <a:rPr lang="en-US" sz="2400" smtClean="0"/>
              <a:t>:</a:t>
            </a:r>
            <a:br>
              <a:rPr lang="en-US" sz="2400" smtClean="0"/>
            </a:br>
            <a:r>
              <a:rPr lang="en-US" sz="2400" smtClean="0"/>
              <a:t>Rất nhiều mặt trăng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85800" y="3505200"/>
            <a:ext cx="3276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4400"/>
          </a:p>
          <a:p>
            <a:pPr marL="342900" indent="-342900">
              <a:spcBef>
                <a:spcPct val="20000"/>
              </a:spcBef>
            </a:pPr>
            <a:endParaRPr lang="en-US" sz="44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533400" y="3505200"/>
            <a:ext cx="259080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4400">
                <a:latin typeface="Times New Roman" pitchFamily="18" charset="0"/>
              </a:rPr>
              <a:t> </a:t>
            </a:r>
            <a:r>
              <a:rPr lang="en-US" sz="4400">
                <a:solidFill>
                  <a:srgbClr val="FF0066"/>
                </a:solidFill>
              </a:rPr>
              <a:t>vời </a:t>
            </a:r>
            <a:r>
              <a:rPr lang="en-US" sz="4400">
                <a:solidFill>
                  <a:srgbClr val="FF0066"/>
                </a:solidFill>
                <a:latin typeface="Times New Roman" pitchFamily="18" charset="0"/>
              </a:rPr>
              <a:t>  </a:t>
            </a:r>
            <a:r>
              <a:rPr lang="en-US" sz="4400">
                <a:latin typeface="Times New Roman" pitchFamily="18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pic>
        <p:nvPicPr>
          <p:cNvPr id="44038" name="Picture 6" descr="DSC00792"/>
          <p:cNvPicPr>
            <a:picLocks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2895600" y="2286000"/>
            <a:ext cx="6248400" cy="4572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/>
            </a:r>
            <a:br>
              <a:rPr lang="en-US" sz="3200" smtClean="0"/>
            </a:br>
            <a:r>
              <a:rPr lang="en-US" sz="3200" u="sng" smtClean="0"/>
              <a:t>Tập đọc</a:t>
            </a:r>
            <a:r>
              <a:rPr lang="en-US" sz="3200" smtClean="0"/>
              <a:t>: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133600" y="1447800"/>
            <a:ext cx="495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Rất  nhiều mặt trăng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4724400" y="21336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838200" y="20574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FF0066"/>
                </a:solidFill>
              </a:rPr>
              <a:t>1. Luyện đọc: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914400" y="26670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xinh xinh,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514600" y="266700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lo lắng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28600" y="31242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mặt trăng,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2362200" y="3124200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giường bệnh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04800" y="3733800"/>
            <a:ext cx="4191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  Nhưng ai nấy đều nói là đòi hỏi của công chúa không thể thực hiện được  vì mặt trăng ở rất xa  và to gấp hàng nghìn lần đất nước của nhà vua.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232025" y="4419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V="1">
            <a:off x="2286000" y="45720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1089025" y="4876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V="1">
            <a:off x="1066800" y="4953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Times New Roman" pitchFamily="18" charset="0"/>
              </a:rPr>
              <a:t/>
            </a:r>
            <a:br>
              <a:rPr lang="en-US" sz="3200" smtClean="0">
                <a:latin typeface="Times New Roman" pitchFamily="18" charset="0"/>
              </a:rPr>
            </a:br>
            <a:r>
              <a:rPr lang="en-US" sz="3200" u="sng" smtClean="0">
                <a:latin typeface="Times New Roman" pitchFamily="18" charset="0"/>
              </a:rPr>
              <a:t>Tập đọc</a:t>
            </a:r>
            <a:r>
              <a:rPr lang="en-US" sz="3200" smtClean="0">
                <a:latin typeface="Times New Roman" pitchFamily="18" charset="0"/>
              </a:rPr>
              <a:t>:</a:t>
            </a:r>
            <a:br>
              <a:rPr lang="en-US" sz="3200" smtClean="0">
                <a:latin typeface="Times New Roman" pitchFamily="18" charset="0"/>
              </a:rPr>
            </a:br>
            <a:r>
              <a:rPr lang="en-US" sz="3200" smtClean="0">
                <a:latin typeface="Times New Roman" pitchFamily="18" charset="0"/>
              </a:rPr>
              <a:t>Rất nhiều mặt trăng</a:t>
            </a:r>
            <a:r>
              <a:rPr lang="en-US" smtClean="0"/>
              <a:t> </a:t>
            </a:r>
            <a:r>
              <a:rPr lang="en-US" b="1" i="1" smtClean="0">
                <a:solidFill>
                  <a:srgbClr val="9900FF"/>
                </a:solidFill>
              </a:rPr>
              <a:t/>
            </a:r>
            <a:br>
              <a:rPr lang="en-US" b="1" i="1" smtClean="0">
                <a:solidFill>
                  <a:srgbClr val="9900FF"/>
                </a:solidFill>
              </a:rPr>
            </a:br>
            <a:endParaRPr lang="en-US" b="1" i="1" smtClean="0">
              <a:solidFill>
                <a:srgbClr val="9900FF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HN792502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667000"/>
            <a:ext cx="4191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200400" y="20574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66"/>
                </a:solidFill>
              </a:rPr>
              <a:t>Thợ kim hoàn</a:t>
            </a:r>
          </a:p>
        </p:txBody>
      </p:sp>
      <p:pic>
        <p:nvPicPr>
          <p:cNvPr id="46086" name="Picture 6" descr="kimho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590800"/>
            <a:ext cx="38862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/>
            </a:r>
            <a:br>
              <a:rPr lang="en-US" sz="3200" smtClean="0"/>
            </a:br>
            <a:r>
              <a:rPr lang="en-US" sz="3200" u="sng" smtClean="0"/>
              <a:t>Tập đọc</a:t>
            </a:r>
            <a:r>
              <a:rPr lang="en-US" sz="3200" smtClean="0"/>
              <a:t>: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895600" y="1371600"/>
            <a:ext cx="3581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Rất  nhiều mặt trăng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4724400" y="21336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838200" y="20574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FF0066"/>
                </a:solidFill>
              </a:rPr>
              <a:t>1. Luyện đọc: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914400" y="26670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xinh xinh,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590800" y="266700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lo lắng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838200" y="31242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mặt trăng,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362200" y="3124200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giường bệnh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04800" y="3733800"/>
            <a:ext cx="4191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  Nhưng ai nấy đều nói là đòi hỏi của công chúa không thể thực hiện được  vì mặt trăng ở rất xa  và to gấp hàng nghìn lần đất nước của nhà vua.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232025" y="4419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V="1">
            <a:off x="2286000" y="45720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1089025" y="4876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 flipV="1">
            <a:off x="1066800" y="4953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5029200" y="2209800"/>
            <a:ext cx="2895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FF0066"/>
                </a:solidFill>
              </a:rPr>
              <a:t>2. Tìm hiểu bài:</a:t>
            </a:r>
          </a:p>
          <a:p>
            <a:pPr>
              <a:spcBef>
                <a:spcPct val="50000"/>
              </a:spcBef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/>
            </a:r>
            <a:br>
              <a:rPr lang="en-US" sz="2800" smtClean="0"/>
            </a:br>
            <a:r>
              <a:rPr lang="en-US" sz="2800" u="sng" smtClean="0"/>
              <a:t>Tập đọc</a:t>
            </a:r>
            <a:r>
              <a:rPr lang="en-US" sz="2800" smtClean="0"/>
              <a:t>:</a:t>
            </a:r>
            <a:br>
              <a:rPr lang="en-US" sz="2800" smtClean="0"/>
            </a:br>
            <a:r>
              <a:rPr lang="en-US" sz="2800" smtClean="0"/>
              <a:t>Rất nhiều mặt trăng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u="sng" smtClean="0">
                <a:solidFill>
                  <a:srgbClr val="FF0066"/>
                </a:solidFill>
              </a:rPr>
              <a:t>2. Tìm hiểu bài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838200" y="2133600"/>
            <a:ext cx="73152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Đọc thầm đoạn 1 và trả lời câu hỏi:</a:t>
            </a:r>
          </a:p>
          <a:p>
            <a:r>
              <a:rPr lang="en-US" sz="2800" b="1">
                <a:solidFill>
                  <a:srgbClr val="FF0066"/>
                </a:solidFill>
              </a:rPr>
              <a:t>-Cô công chúa nhỏ có nguyện vọng gì?</a:t>
            </a:r>
          </a:p>
          <a:p>
            <a:pPr>
              <a:spcBef>
                <a:spcPct val="50000"/>
              </a:spcBef>
            </a:pPr>
            <a:endParaRPr lang="en-US" sz="2800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85800" y="3048000"/>
            <a:ext cx="69342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/>
              <a:t>Công chúa mong muốn có mặt tr</a:t>
            </a:r>
            <a:r>
              <a:rPr lang="vi-VN" sz="2800" b="1"/>
              <a:t>ă</a:t>
            </a:r>
            <a:r>
              <a:rPr lang="en-US" sz="2800" b="1"/>
              <a:t>ng và nói là cô sẽ khỏi ngay nếu có </a:t>
            </a:r>
            <a:r>
              <a:rPr lang="vi-VN" sz="2800" b="1"/>
              <a:t>đư</a:t>
            </a:r>
            <a:r>
              <a:rPr lang="en-US" sz="2800" b="1"/>
              <a:t>ợc mặt tr</a:t>
            </a:r>
            <a:r>
              <a:rPr lang="vi-VN" sz="2800" b="1"/>
              <a:t>ă</a:t>
            </a:r>
            <a:r>
              <a:rPr lang="en-US" sz="2800" b="1"/>
              <a:t>ng.</a:t>
            </a:r>
          </a:p>
          <a:p>
            <a:pPr>
              <a:spcBef>
                <a:spcPct val="50000"/>
              </a:spcBef>
            </a:pPr>
            <a:endParaRPr lang="en-US" sz="2800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457200" y="2286000"/>
            <a:ext cx="7391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>
                <a:solidFill>
                  <a:srgbClr val="FF0066"/>
                </a:solidFill>
              </a:rPr>
              <a:t>- Các vị đại thần và các nhà khoa học nói với nhà vua như thế nào về đòi hỏi của công chúa?</a:t>
            </a:r>
          </a:p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09600" y="3124200"/>
            <a:ext cx="73914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/>
              <a:t> Các vị </a:t>
            </a:r>
            <a:r>
              <a:rPr lang="vi-VN" sz="2400" b="1"/>
              <a:t>đ</a:t>
            </a:r>
            <a:r>
              <a:rPr lang="en-US" sz="2400" b="1"/>
              <a:t>ại thần và các nhà khoa học  nói với nhà vua là </a:t>
            </a:r>
            <a:r>
              <a:rPr lang="vi-VN" sz="2400" b="1"/>
              <a:t>đ</a:t>
            </a:r>
            <a:r>
              <a:rPr lang="en-US" sz="2400" b="1"/>
              <a:t>òi hỏi của công chúa không thể thực hiện </a:t>
            </a:r>
            <a:r>
              <a:rPr lang="vi-VN" sz="2400" b="1"/>
              <a:t>đư</a:t>
            </a:r>
            <a:r>
              <a:rPr lang="en-US" sz="2400" b="1"/>
              <a:t>ợc vì mặt tr</a:t>
            </a:r>
            <a:r>
              <a:rPr lang="vi-VN" sz="2400" b="1"/>
              <a:t>ă</a:t>
            </a:r>
            <a:r>
              <a:rPr lang="en-US" sz="2400" b="1"/>
              <a:t>ng ở quá xa và to gấp hàng nghìn lần </a:t>
            </a:r>
            <a:r>
              <a:rPr lang="vi-VN" sz="2400" b="1"/>
              <a:t>đ</a:t>
            </a:r>
            <a:r>
              <a:rPr lang="en-US" sz="2400" b="1"/>
              <a:t>ất n</a:t>
            </a:r>
            <a:r>
              <a:rPr lang="vi-VN" sz="2400" b="1"/>
              <a:t>ư</a:t>
            </a:r>
            <a:r>
              <a:rPr lang="en-US" sz="2400" b="1"/>
              <a:t>ớc của nhà vua.</a:t>
            </a:r>
          </a:p>
          <a:p>
            <a:pPr>
              <a:spcBef>
                <a:spcPct val="50000"/>
              </a:spcBef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0" grpId="1"/>
      <p:bldP spid="24582" grpId="0"/>
      <p:bldP spid="24582" grpId="1"/>
      <p:bldP spid="24583" grpId="0"/>
      <p:bldP spid="245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/>
            </a:r>
            <a:br>
              <a:rPr lang="en-US" sz="2800" smtClean="0"/>
            </a:br>
            <a:r>
              <a:rPr lang="en-US" sz="2800" u="sng" smtClean="0"/>
              <a:t>Tập đọc</a:t>
            </a:r>
            <a:r>
              <a:rPr lang="en-US" sz="2800" smtClean="0"/>
              <a:t>:</a:t>
            </a:r>
            <a:br>
              <a:rPr lang="en-US" sz="2800" smtClean="0"/>
            </a:br>
            <a:r>
              <a:rPr lang="en-US" sz="2800" smtClean="0"/>
              <a:t>Rất nhiều mặt trăng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u="sng" smtClean="0">
                <a:solidFill>
                  <a:srgbClr val="FF0066"/>
                </a:solidFill>
              </a:rPr>
              <a:t>2. Tìm hiểu bài</a:t>
            </a:r>
          </a:p>
          <a:p>
            <a:pPr eaLnBrk="1" hangingPunct="1">
              <a:buFontTx/>
              <a:buNone/>
            </a:pPr>
            <a:r>
              <a:rPr lang="en-US" smtClean="0"/>
              <a:t>    Đọc thầm đoạn 2 và thảo luận nhóm đôi trả lời câu hỏi sau:</a:t>
            </a:r>
          </a:p>
          <a:p>
            <a:pPr eaLnBrk="1" hangingPunct="1">
              <a:buFontTx/>
              <a:buNone/>
            </a:pPr>
            <a:r>
              <a:rPr lang="en-US" b="1" smtClean="0">
                <a:solidFill>
                  <a:srgbClr val="FF0066"/>
                </a:solidFill>
              </a:rPr>
              <a:t>   - Cách nghĩ của chú hề có gì khác với các vị đại thần và các nhà khoa học?</a:t>
            </a: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990600" y="4191000"/>
            <a:ext cx="74676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sz="2800"/>
              <a:t>Chú hề cho rằng tr</a:t>
            </a:r>
            <a:r>
              <a:rPr lang="vi-VN" sz="2800"/>
              <a:t>ư</a:t>
            </a:r>
            <a:r>
              <a:rPr lang="en-US" sz="2800"/>
              <a:t>ớc hết phải hỏi công chúa xem </a:t>
            </a:r>
            <a:r>
              <a:rPr lang="en-US" sz="2800">
                <a:latin typeface="Times New Roman" pitchFamily="18" charset="0"/>
              </a:rPr>
              <a:t>c</a:t>
            </a:r>
            <a:r>
              <a:rPr lang="en-US" sz="2800"/>
              <a:t>ụng chỳa nghĩ về mặt tr</a:t>
            </a:r>
            <a:r>
              <a:rPr lang="vi-VN" sz="2800"/>
              <a:t>ă</a:t>
            </a:r>
            <a:r>
              <a:rPr lang="en-US" sz="2800"/>
              <a:t>ng nh</a:t>
            </a:r>
            <a:r>
              <a:rPr lang="vi-VN" sz="2800"/>
              <a:t>ư</a:t>
            </a:r>
            <a:r>
              <a:rPr lang="en-US" sz="2800"/>
              <a:t> thế nào </a:t>
            </a:r>
            <a:r>
              <a:rPr lang="vi-VN" sz="2800"/>
              <a:t>đ</a:t>
            </a:r>
            <a:r>
              <a:rPr lang="en-US" sz="2800"/>
              <a:t>ã. Chú hề cho rằng công chúa nghĩ về mặt tr</a:t>
            </a:r>
            <a:r>
              <a:rPr lang="vi-VN" sz="2800"/>
              <a:t>ă</a:t>
            </a:r>
            <a:r>
              <a:rPr lang="en-US" sz="2800"/>
              <a:t>ng không giống ng</a:t>
            </a:r>
            <a:r>
              <a:rPr lang="vi-VN" sz="2800"/>
              <a:t>ư</a:t>
            </a:r>
            <a:r>
              <a:rPr lang="en-US" sz="2800"/>
              <a:t>ời lớn.</a:t>
            </a:r>
          </a:p>
          <a:p>
            <a:pPr>
              <a:spcBef>
                <a:spcPct val="50000"/>
              </a:spcBef>
            </a:pPr>
            <a:endParaRPr lang="en-US" sz="2800"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</TotalTime>
  <Words>877</Words>
  <Application>Microsoft Office PowerPoint</Application>
  <PresentationFormat>On-screen Show (4:3)</PresentationFormat>
  <Paragraphs>93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Arial Black</vt:lpstr>
      <vt:lpstr>.VnTime</vt:lpstr>
      <vt:lpstr>Default Design</vt:lpstr>
      <vt:lpstr>Bức tranh vẽ cảnh gì?</vt:lpstr>
      <vt:lpstr> Tập đọc: </vt:lpstr>
      <vt:lpstr> Tập đọc:</vt:lpstr>
      <vt:lpstr>Tìm hiểu nghĩa của từ:</vt:lpstr>
      <vt:lpstr> Tập đọc:</vt:lpstr>
      <vt:lpstr> Tập đọc: Rất nhiều mặt trăng  </vt:lpstr>
      <vt:lpstr> Tập đọc:</vt:lpstr>
      <vt:lpstr> Tập đọc: Rất nhiều mặt trăng</vt:lpstr>
      <vt:lpstr> Tập đọc: Rất nhiều mặt trăng</vt:lpstr>
      <vt:lpstr> Tập đọc: Rất nhiều mặt trăng</vt:lpstr>
      <vt:lpstr> Tập đọc:</vt:lpstr>
      <vt:lpstr> Tập đọc: Rất nhiều mặt trăng</vt:lpstr>
      <vt:lpstr> Tập đọc: Rất nhiều mặt trăng</vt:lpstr>
      <vt:lpstr>Luyện đọc diễn cảm:   </vt:lpstr>
      <vt:lpstr> Tập đọc: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năm ngày 2 tháng 12 năm 2010 Tập đọc:</dc:title>
  <dc:creator>TH</dc:creator>
  <cp:lastModifiedBy>CSTeam</cp:lastModifiedBy>
  <cp:revision>27</cp:revision>
  <dcterms:created xsi:type="dcterms:W3CDTF">2010-11-25T13:13:12Z</dcterms:created>
  <dcterms:modified xsi:type="dcterms:W3CDTF">2016-06-30T01:45:37Z</dcterms:modified>
</cp:coreProperties>
</file>